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sldIdLst>
    <p:sldId id="257" r:id="rId5"/>
    <p:sldId id="258" r:id="rId6"/>
    <p:sldId id="272" r:id="rId7"/>
    <p:sldId id="265" r:id="rId8"/>
    <p:sldId id="269" r:id="rId9"/>
    <p:sldId id="270" r:id="rId10"/>
    <p:sldId id="271" r:id="rId11"/>
    <p:sldId id="259" r:id="rId12"/>
    <p:sldId id="267" r:id="rId13"/>
    <p:sldId id="266" r:id="rId14"/>
    <p:sldId id="268" r:id="rId15"/>
    <p:sldId id="264" r:id="rId16"/>
    <p:sldId id="262" r:id="rId17"/>
    <p:sldId id="261" r:id="rId18"/>
    <p:sldId id="263" r:id="rId19"/>
    <p:sldId id="260" r:id="rId20"/>
    <p:sldId id="273" r:id="rId21"/>
    <p:sldId id="274"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19" autoAdjust="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6/11/2020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6/11/2020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6/11/2020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6/11/2020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6/11/2020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6/11/2020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6/11/2020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PREDICTING SAFETY FOR TRAVELLING</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CAPSTONE PROJECT</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F8AA780-E164-4BA5-B3BB-477F3729C51E}"/>
              </a:ext>
            </a:extLst>
          </p:cNvPr>
          <p:cNvSpPr>
            <a:spLocks noGrp="1"/>
          </p:cNvSpPr>
          <p:nvPr>
            <p:ph type="title"/>
          </p:nvPr>
        </p:nvSpPr>
        <p:spPr>
          <a:xfrm>
            <a:off x="672280" y="944752"/>
            <a:ext cx="3259016" cy="1462692"/>
          </a:xfrm>
        </p:spPr>
        <p:txBody>
          <a:bodyPr>
            <a:normAutofit/>
          </a:bodyPr>
          <a:lstStyle/>
          <a:p>
            <a:pPr algn="ctr"/>
            <a:r>
              <a:rPr lang="en-US" dirty="0">
                <a:solidFill>
                  <a:srgbClr val="FFFFFF"/>
                </a:solidFill>
              </a:rPr>
              <a:t>Reviews on foursquare </a:t>
            </a:r>
            <a:r>
              <a:rPr lang="en-US" dirty="0" err="1">
                <a:solidFill>
                  <a:srgbClr val="FFFFFF"/>
                </a:solidFill>
              </a:rPr>
              <a:t>api</a:t>
            </a:r>
            <a:endParaRPr lang="en-SG" dirty="0">
              <a:solidFill>
                <a:srgbClr val="FFFFFF"/>
              </a:solidFill>
            </a:endParaRPr>
          </a:p>
        </p:txBody>
      </p:sp>
      <p:sp>
        <p:nvSpPr>
          <p:cNvPr id="25" name="Rectangle 1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7" name="Rectangle 1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4AD6F57-CD1D-4154-A922-477D227DEF3C}"/>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Using the Venue Id found in the previous slide, we result for tips given by the customer who visited and reviewed the café</a:t>
            </a:r>
          </a:p>
          <a:p>
            <a:r>
              <a:rPr lang="en-US" dirty="0">
                <a:solidFill>
                  <a:srgbClr val="FFFFFF"/>
                </a:solidFill>
              </a:rPr>
              <a:t>As the 1 tip per venue restriction, review by Emilie was given.</a:t>
            </a:r>
          </a:p>
          <a:p>
            <a:r>
              <a:rPr lang="en-US" dirty="0">
                <a:solidFill>
                  <a:srgbClr val="FFFFFF"/>
                </a:solidFill>
              </a:rPr>
              <a:t>It was a good review!</a:t>
            </a:r>
          </a:p>
          <a:p>
            <a:pPr marL="0" indent="0">
              <a:buNone/>
            </a:pPr>
            <a:endParaRPr lang="en-SG" dirty="0">
              <a:solidFill>
                <a:srgbClr val="FFFFFF"/>
              </a:solidFill>
            </a:endParaRPr>
          </a:p>
        </p:txBody>
      </p:sp>
      <p:pic>
        <p:nvPicPr>
          <p:cNvPr id="4" name="Picture 3" descr="A screenshot of a social media post&#10;&#10;Description automatically generated">
            <a:extLst>
              <a:ext uri="{FF2B5EF4-FFF2-40B4-BE49-F238E27FC236}">
                <a16:creationId xmlns:a16="http://schemas.microsoft.com/office/drawing/2014/main" id="{075B64A4-49E7-40D5-A3F5-DE5025C9FE7E}"/>
              </a:ext>
            </a:extLst>
          </p:cNvPr>
          <p:cNvPicPr>
            <a:picLocks noChangeAspect="1"/>
          </p:cNvPicPr>
          <p:nvPr/>
        </p:nvPicPr>
        <p:blipFill rotWithShape="1">
          <a:blip r:embed="rId2"/>
          <a:srcRect r="30658"/>
          <a:stretch/>
        </p:blipFill>
        <p:spPr>
          <a:xfrm>
            <a:off x="4241830" y="601200"/>
            <a:ext cx="7503636" cy="5789365"/>
          </a:xfrm>
          <a:prstGeom prst="rect">
            <a:avLst/>
          </a:prstGeom>
        </p:spPr>
      </p:pic>
      <p:sp>
        <p:nvSpPr>
          <p:cNvPr id="5" name="Oval 4">
            <a:extLst>
              <a:ext uri="{FF2B5EF4-FFF2-40B4-BE49-F238E27FC236}">
                <a16:creationId xmlns:a16="http://schemas.microsoft.com/office/drawing/2014/main" id="{3B7E3AC2-8F37-4F79-A24A-B07FB94E17B9}"/>
              </a:ext>
            </a:extLst>
          </p:cNvPr>
          <p:cNvSpPr/>
          <p:nvPr/>
        </p:nvSpPr>
        <p:spPr>
          <a:xfrm>
            <a:off x="4241830" y="3135887"/>
            <a:ext cx="7583662" cy="5329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EFED23BC-D37B-44CD-AF6B-9563AE4EED21}"/>
              </a:ext>
            </a:extLst>
          </p:cNvPr>
          <p:cNvSpPr/>
          <p:nvPr/>
        </p:nvSpPr>
        <p:spPr>
          <a:xfrm>
            <a:off x="4374833" y="5937040"/>
            <a:ext cx="4157697" cy="5329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36874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6DFAA0-B9FA-4353-94E4-21B239EC88E8}"/>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Moving on to the crime data</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118537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36E61D-F3FD-455C-B189-CEECB689B742}"/>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t>DATA FROM TORONTO POLICE OPEN DATA SOURCE</a:t>
            </a:r>
          </a:p>
        </p:txBody>
      </p:sp>
      <p:sp>
        <p:nvSpPr>
          <p:cNvPr id="19" name="Rectangle 18">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A screenshot of a cell phone&#10;&#10;Description automatically generated">
            <a:extLst>
              <a:ext uri="{FF2B5EF4-FFF2-40B4-BE49-F238E27FC236}">
                <a16:creationId xmlns:a16="http://schemas.microsoft.com/office/drawing/2014/main" id="{E2254930-3714-4FA1-93FA-EFB29F70FA43}"/>
              </a:ext>
            </a:extLst>
          </p:cNvPr>
          <p:cNvPicPr>
            <a:picLocks noGrp="1" noChangeAspect="1"/>
          </p:cNvPicPr>
          <p:nvPr>
            <p:ph idx="1"/>
          </p:nvPr>
        </p:nvPicPr>
        <p:blipFill>
          <a:blip r:embed="rId2"/>
          <a:stretch>
            <a:fillRect/>
          </a:stretch>
        </p:blipFill>
        <p:spPr>
          <a:xfrm>
            <a:off x="635457" y="2858984"/>
            <a:ext cx="10916463" cy="3465977"/>
          </a:xfrm>
          <a:prstGeom prst="rect">
            <a:avLst/>
          </a:prstGeom>
        </p:spPr>
      </p:pic>
    </p:spTree>
    <p:extLst>
      <p:ext uri="{BB962C8B-B14F-4D97-AF65-F5344CB8AC3E}">
        <p14:creationId xmlns:p14="http://schemas.microsoft.com/office/powerpoint/2010/main" val="218140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BD32B-967B-49BF-A2A5-DB208FAC80DA}"/>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t>Toronto top 3 crimes</a:t>
            </a:r>
          </a:p>
        </p:txBody>
      </p:sp>
      <p:sp>
        <p:nvSpPr>
          <p:cNvPr id="19" name="Rectangle 18">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descr="A screenshot of a cell phone&#10;&#10;Description automatically generated">
            <a:extLst>
              <a:ext uri="{FF2B5EF4-FFF2-40B4-BE49-F238E27FC236}">
                <a16:creationId xmlns:a16="http://schemas.microsoft.com/office/drawing/2014/main" id="{EB8405AB-09C6-421D-9FB2-39BB819C380F}"/>
              </a:ext>
            </a:extLst>
          </p:cNvPr>
          <p:cNvPicPr>
            <a:picLocks noGrp="1" noChangeAspect="1"/>
          </p:cNvPicPr>
          <p:nvPr>
            <p:ph idx="1"/>
          </p:nvPr>
        </p:nvPicPr>
        <p:blipFill>
          <a:blip r:embed="rId2"/>
          <a:stretch>
            <a:fillRect/>
          </a:stretch>
        </p:blipFill>
        <p:spPr>
          <a:xfrm>
            <a:off x="716473" y="2790605"/>
            <a:ext cx="10754430" cy="3602736"/>
          </a:xfrm>
          <a:prstGeom prst="rect">
            <a:avLst/>
          </a:prstGeom>
        </p:spPr>
      </p:pic>
      <p:sp>
        <p:nvSpPr>
          <p:cNvPr id="5" name="Oval 4">
            <a:extLst>
              <a:ext uri="{FF2B5EF4-FFF2-40B4-BE49-F238E27FC236}">
                <a16:creationId xmlns:a16="http://schemas.microsoft.com/office/drawing/2014/main" id="{C81ECF97-5D31-4DE3-A3AC-509262A98AC1}"/>
              </a:ext>
            </a:extLst>
          </p:cNvPr>
          <p:cNvSpPr/>
          <p:nvPr/>
        </p:nvSpPr>
        <p:spPr>
          <a:xfrm>
            <a:off x="3472476" y="4863710"/>
            <a:ext cx="824643" cy="4431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1370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18310A3-1517-431E-A8FC-5E6F018BC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C5A8-5A68-48F0-A371-81BF387CA908}"/>
              </a:ext>
            </a:extLst>
          </p:cNvPr>
          <p:cNvSpPr>
            <a:spLocks noGrp="1"/>
          </p:cNvSpPr>
          <p:nvPr>
            <p:ph type="title"/>
          </p:nvPr>
        </p:nvSpPr>
        <p:spPr>
          <a:xfrm>
            <a:off x="581192" y="702156"/>
            <a:ext cx="3475915" cy="1234594"/>
          </a:xfrm>
        </p:spPr>
        <p:txBody>
          <a:bodyPr>
            <a:normAutofit/>
          </a:bodyPr>
          <a:lstStyle/>
          <a:p>
            <a:r>
              <a:rPr lang="en-US" dirty="0">
                <a:solidFill>
                  <a:schemeClr val="tx2"/>
                </a:solidFill>
              </a:rPr>
              <a:t>Crime data</a:t>
            </a:r>
            <a:endParaRPr lang="en-SG" dirty="0">
              <a:solidFill>
                <a:schemeClr val="tx2"/>
              </a:solidFill>
            </a:endParaRPr>
          </a:p>
        </p:txBody>
      </p:sp>
      <p:sp>
        <p:nvSpPr>
          <p:cNvPr id="13" name="Rectangle 12">
            <a:extLst>
              <a:ext uri="{FF2B5EF4-FFF2-40B4-BE49-F238E27FC236}">
                <a16:creationId xmlns:a16="http://schemas.microsoft.com/office/drawing/2014/main" id="{7F23E396-BE04-4D91-89A5-24877C3E9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3250CC05-D6B0-42F7-9792-8677B5394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B0704962-EC61-43A0-B8F5-F0E73686A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6D37260-8507-4BCE-B721-B2D1EC602777}"/>
              </a:ext>
            </a:extLst>
          </p:cNvPr>
          <p:cNvSpPr>
            <a:spLocks noGrp="1"/>
          </p:cNvSpPr>
          <p:nvPr>
            <p:ph idx="1"/>
          </p:nvPr>
        </p:nvSpPr>
        <p:spPr>
          <a:xfrm>
            <a:off x="581192" y="2180496"/>
            <a:ext cx="3475915" cy="3678303"/>
          </a:xfrm>
        </p:spPr>
        <p:txBody>
          <a:bodyPr>
            <a:normAutofit lnSpcReduction="10000"/>
          </a:bodyPr>
          <a:lstStyle/>
          <a:p>
            <a:r>
              <a:rPr lang="en-US" dirty="0"/>
              <a:t>With 4 years of data, the  chart consistently shows that which hour it will dipped and rise.</a:t>
            </a:r>
          </a:p>
          <a:p>
            <a:r>
              <a:rPr lang="en-US" dirty="0"/>
              <a:t>Assault crime takes the lead occupying a big area in the chart</a:t>
            </a:r>
          </a:p>
          <a:p>
            <a:r>
              <a:rPr lang="en-US" dirty="0"/>
              <a:t>During the period around 4am to 6am is the only time where the crime rate is lower </a:t>
            </a:r>
          </a:p>
          <a:p>
            <a:r>
              <a:rPr lang="en-US" dirty="0"/>
              <a:t>On the first few days of the month, that is where there is a rise in crime recorded</a:t>
            </a:r>
          </a:p>
          <a:p>
            <a:endParaRPr lang="en-SG" dirty="0"/>
          </a:p>
        </p:txBody>
      </p:sp>
      <p:sp>
        <p:nvSpPr>
          <p:cNvPr id="19" name="Rectangle 18">
            <a:extLst>
              <a:ext uri="{FF2B5EF4-FFF2-40B4-BE49-F238E27FC236}">
                <a16:creationId xmlns:a16="http://schemas.microsoft.com/office/drawing/2014/main" id="{90DBC3A1-652F-4058-94C8-0F512D44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628650"/>
            <a:ext cx="7503518" cy="3528456"/>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825E024E-DC0D-4236-B026-6B652F293A0D}"/>
              </a:ext>
            </a:extLst>
          </p:cNvPr>
          <p:cNvPicPr>
            <a:picLocks noChangeAspect="1"/>
          </p:cNvPicPr>
          <p:nvPr/>
        </p:nvPicPr>
        <p:blipFill>
          <a:blip r:embed="rId2"/>
          <a:stretch>
            <a:fillRect/>
          </a:stretch>
        </p:blipFill>
        <p:spPr>
          <a:xfrm>
            <a:off x="4419047" y="846617"/>
            <a:ext cx="7165430" cy="3099050"/>
          </a:xfrm>
          <a:prstGeom prst="rect">
            <a:avLst/>
          </a:prstGeom>
        </p:spPr>
      </p:pic>
      <p:sp>
        <p:nvSpPr>
          <p:cNvPr id="21" name="Rectangle 20">
            <a:extLst>
              <a:ext uri="{FF2B5EF4-FFF2-40B4-BE49-F238E27FC236}">
                <a16:creationId xmlns:a16="http://schemas.microsoft.com/office/drawing/2014/main" id="{5A205CC8-8A08-4581-B9ED-683CF3A04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4233559"/>
            <a:ext cx="3703324"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social media post&#10;&#10;Description automatically generated">
            <a:extLst>
              <a:ext uri="{FF2B5EF4-FFF2-40B4-BE49-F238E27FC236}">
                <a16:creationId xmlns:a16="http://schemas.microsoft.com/office/drawing/2014/main" id="{9E2BA383-AF8B-409A-A17E-4602FB1A64A8}"/>
              </a:ext>
            </a:extLst>
          </p:cNvPr>
          <p:cNvPicPr>
            <a:picLocks noChangeAspect="1"/>
          </p:cNvPicPr>
          <p:nvPr/>
        </p:nvPicPr>
        <p:blipFill>
          <a:blip r:embed="rId3"/>
          <a:stretch>
            <a:fillRect/>
          </a:stretch>
        </p:blipFill>
        <p:spPr>
          <a:xfrm>
            <a:off x="4421503" y="4568236"/>
            <a:ext cx="3340264" cy="1478067"/>
          </a:xfrm>
          <a:prstGeom prst="rect">
            <a:avLst/>
          </a:prstGeom>
        </p:spPr>
      </p:pic>
      <p:sp>
        <p:nvSpPr>
          <p:cNvPr id="23" name="Rectangle 22">
            <a:extLst>
              <a:ext uri="{FF2B5EF4-FFF2-40B4-BE49-F238E27FC236}">
                <a16:creationId xmlns:a16="http://schemas.microsoft.com/office/drawing/2014/main" id="{0D090A5C-3625-4701-8C21-52969B3A7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233559"/>
            <a:ext cx="3703197"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FBF2779-33D2-4B81-ACE5-E71ED87388CC}"/>
              </a:ext>
            </a:extLst>
          </p:cNvPr>
          <p:cNvPicPr>
            <a:picLocks noChangeAspect="1"/>
          </p:cNvPicPr>
          <p:nvPr/>
        </p:nvPicPr>
        <p:blipFill>
          <a:blip r:embed="rId4"/>
          <a:stretch>
            <a:fillRect/>
          </a:stretch>
        </p:blipFill>
        <p:spPr>
          <a:xfrm>
            <a:off x="8218967" y="4575271"/>
            <a:ext cx="3365510" cy="1463996"/>
          </a:xfrm>
          <a:prstGeom prst="rect">
            <a:avLst/>
          </a:prstGeom>
        </p:spPr>
      </p:pic>
    </p:spTree>
    <p:extLst>
      <p:ext uri="{BB962C8B-B14F-4D97-AF65-F5344CB8AC3E}">
        <p14:creationId xmlns:p14="http://schemas.microsoft.com/office/powerpoint/2010/main" val="2949758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map&#10;&#10;Description automatically generated">
            <a:extLst>
              <a:ext uri="{FF2B5EF4-FFF2-40B4-BE49-F238E27FC236}">
                <a16:creationId xmlns:a16="http://schemas.microsoft.com/office/drawing/2014/main" id="{E5ACC5DC-0C44-4FBC-A9D6-C8148CAD9EE9}"/>
              </a:ext>
            </a:extLst>
          </p:cNvPr>
          <p:cNvPicPr>
            <a:picLocks noChangeAspect="1"/>
          </p:cNvPicPr>
          <p:nvPr/>
        </p:nvPicPr>
        <p:blipFill>
          <a:blip r:embed="rId2"/>
          <a:stretch>
            <a:fillRect/>
          </a:stretch>
        </p:blipFill>
        <p:spPr>
          <a:xfrm>
            <a:off x="441139" y="679558"/>
            <a:ext cx="5331481" cy="3158903"/>
          </a:xfrm>
          <a:prstGeom prst="rect">
            <a:avLst/>
          </a:prstGeom>
        </p:spPr>
      </p:pic>
      <p:cxnSp>
        <p:nvCxnSpPr>
          <p:cNvPr id="12" name="Straight Connector 11">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map&#10;&#10;Description automatically generated">
            <a:extLst>
              <a:ext uri="{FF2B5EF4-FFF2-40B4-BE49-F238E27FC236}">
                <a16:creationId xmlns:a16="http://schemas.microsoft.com/office/drawing/2014/main" id="{02DF38FC-9EA5-450C-B4DD-417704C6082B}"/>
              </a:ext>
            </a:extLst>
          </p:cNvPr>
          <p:cNvPicPr>
            <a:picLocks noChangeAspect="1"/>
          </p:cNvPicPr>
          <p:nvPr/>
        </p:nvPicPr>
        <p:blipFill>
          <a:blip r:embed="rId3"/>
          <a:stretch>
            <a:fillRect/>
          </a:stretch>
        </p:blipFill>
        <p:spPr>
          <a:xfrm>
            <a:off x="6417735" y="652902"/>
            <a:ext cx="5331478" cy="3212215"/>
          </a:xfrm>
          <a:prstGeom prst="rect">
            <a:avLst/>
          </a:prstGeom>
        </p:spPr>
      </p:pic>
      <p:sp>
        <p:nvSpPr>
          <p:cNvPr id="14" name="Rectangle 1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B5D0594-63D3-4158-B0E8-13FB999407D9}"/>
              </a:ext>
            </a:extLst>
          </p:cNvPr>
          <p:cNvSpPr>
            <a:spLocks noGrp="1"/>
          </p:cNvSpPr>
          <p:nvPr>
            <p:ph type="title"/>
          </p:nvPr>
        </p:nvSpPr>
        <p:spPr>
          <a:xfrm>
            <a:off x="679600" y="4596992"/>
            <a:ext cx="3353432" cy="1607013"/>
          </a:xfrm>
        </p:spPr>
        <p:txBody>
          <a:bodyPr anchor="ctr">
            <a:normAutofit/>
          </a:bodyPr>
          <a:lstStyle/>
          <a:p>
            <a:pPr algn="ctr"/>
            <a:r>
              <a:rPr lang="en-US" dirty="0">
                <a:solidFill>
                  <a:srgbClr val="FFFFFF"/>
                </a:solidFill>
              </a:rPr>
              <a:t>Month of may</a:t>
            </a:r>
            <a:endParaRPr lang="en-SG" dirty="0">
              <a:solidFill>
                <a:srgbClr val="FFFFFF"/>
              </a:solidFill>
            </a:endParaRPr>
          </a:p>
        </p:txBody>
      </p:sp>
      <p:sp>
        <p:nvSpPr>
          <p:cNvPr id="3" name="Content Placeholder 2">
            <a:extLst>
              <a:ext uri="{FF2B5EF4-FFF2-40B4-BE49-F238E27FC236}">
                <a16:creationId xmlns:a16="http://schemas.microsoft.com/office/drawing/2014/main" id="{0D3AB304-19F3-4790-9A49-581A234A93A1}"/>
              </a:ext>
            </a:extLst>
          </p:cNvPr>
          <p:cNvSpPr>
            <a:spLocks noGrp="1"/>
          </p:cNvSpPr>
          <p:nvPr>
            <p:ph idx="1"/>
          </p:nvPr>
        </p:nvSpPr>
        <p:spPr>
          <a:xfrm>
            <a:off x="4271491" y="4596992"/>
            <a:ext cx="7240909" cy="1607012"/>
          </a:xfrm>
        </p:spPr>
        <p:txBody>
          <a:bodyPr>
            <a:normAutofit/>
          </a:bodyPr>
          <a:lstStyle/>
          <a:p>
            <a:r>
              <a:rPr lang="en-US" dirty="0">
                <a:solidFill>
                  <a:srgbClr val="FFFFFF"/>
                </a:solidFill>
              </a:rPr>
              <a:t>Highly scattered around the whole of Toronto</a:t>
            </a:r>
          </a:p>
          <a:p>
            <a:r>
              <a:rPr lang="en-US" dirty="0">
                <a:solidFill>
                  <a:srgbClr val="FFFFFF"/>
                </a:solidFill>
              </a:rPr>
              <a:t>More concentrated around the airport areas and the borders</a:t>
            </a:r>
            <a:endParaRPr lang="en-SG" dirty="0">
              <a:solidFill>
                <a:srgbClr val="FFFFFF"/>
              </a:solidFill>
            </a:endParaRPr>
          </a:p>
        </p:txBody>
      </p:sp>
    </p:spTree>
    <p:extLst>
      <p:ext uri="{BB962C8B-B14F-4D97-AF65-F5344CB8AC3E}">
        <p14:creationId xmlns:p14="http://schemas.microsoft.com/office/powerpoint/2010/main" val="2958124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74AB4A7-5D02-474F-9809-184B02961B7C}"/>
              </a:ext>
            </a:extLst>
          </p:cNvPr>
          <p:cNvSpPr>
            <a:spLocks noGrp="1"/>
          </p:cNvSpPr>
          <p:nvPr>
            <p:ph type="title"/>
          </p:nvPr>
        </p:nvSpPr>
        <p:spPr>
          <a:xfrm>
            <a:off x="672280" y="944752"/>
            <a:ext cx="3259016" cy="1462692"/>
          </a:xfrm>
        </p:spPr>
        <p:txBody>
          <a:bodyPr>
            <a:normAutofit/>
          </a:bodyPr>
          <a:lstStyle/>
          <a:p>
            <a:pPr algn="ctr"/>
            <a:r>
              <a:rPr lang="en-US" dirty="0">
                <a:solidFill>
                  <a:srgbClr val="FFFFFF"/>
                </a:solidFill>
              </a:rPr>
              <a:t>Café location in heat map</a:t>
            </a:r>
            <a:endParaRPr lang="en-SG" dirty="0">
              <a:solidFill>
                <a:srgbClr val="FFFFFF"/>
              </a:solidFill>
            </a:endParaRPr>
          </a:p>
        </p:txBody>
      </p:sp>
      <p:sp>
        <p:nvSpPr>
          <p:cNvPr id="26" name="Rectangle 2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0" name="Rectangle 2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92B324A-5896-4488-BBE9-940A38CF17D3}"/>
              </a:ext>
            </a:extLst>
          </p:cNvPr>
          <p:cNvSpPr>
            <a:spLocks noGrp="1"/>
          </p:cNvSpPr>
          <p:nvPr>
            <p:ph idx="1"/>
          </p:nvPr>
        </p:nvSpPr>
        <p:spPr>
          <a:xfrm>
            <a:off x="671513" y="2536031"/>
            <a:ext cx="3123783" cy="3671936"/>
          </a:xfrm>
        </p:spPr>
        <p:txBody>
          <a:bodyPr anchor="t">
            <a:normAutofit/>
          </a:bodyPr>
          <a:lstStyle/>
          <a:p>
            <a:r>
              <a:rPr lang="en-US" dirty="0">
                <a:solidFill>
                  <a:srgbClr val="FFFFFF"/>
                </a:solidFill>
              </a:rPr>
              <a:t>What are the crime recorded like around the area</a:t>
            </a:r>
          </a:p>
          <a:p>
            <a:r>
              <a:rPr lang="en-US" dirty="0">
                <a:solidFill>
                  <a:srgbClr val="FFFFFF"/>
                </a:solidFill>
              </a:rPr>
              <a:t>What is needed to be prepared</a:t>
            </a:r>
          </a:p>
          <a:p>
            <a:pPr marL="0" indent="0">
              <a:buNone/>
            </a:pPr>
            <a:endParaRPr lang="en-SG" dirty="0">
              <a:solidFill>
                <a:srgbClr val="FFFFFF"/>
              </a:solidFill>
            </a:endParaRPr>
          </a:p>
        </p:txBody>
      </p:sp>
      <p:pic>
        <p:nvPicPr>
          <p:cNvPr id="4" name="Picture 3" descr="A close up of a map&#10;&#10;Description automatically generated">
            <a:extLst>
              <a:ext uri="{FF2B5EF4-FFF2-40B4-BE49-F238E27FC236}">
                <a16:creationId xmlns:a16="http://schemas.microsoft.com/office/drawing/2014/main" id="{8567C36B-E104-4E31-BF7C-6005EEE2814C}"/>
              </a:ext>
            </a:extLst>
          </p:cNvPr>
          <p:cNvPicPr>
            <a:picLocks noChangeAspect="1"/>
          </p:cNvPicPr>
          <p:nvPr/>
        </p:nvPicPr>
        <p:blipFill rotWithShape="1">
          <a:blip r:embed="rId2"/>
          <a:srcRect r="22557" b="-1"/>
          <a:stretch/>
        </p:blipFill>
        <p:spPr>
          <a:xfrm>
            <a:off x="4241830" y="601200"/>
            <a:ext cx="7503636" cy="5789365"/>
          </a:xfrm>
          <a:prstGeom prst="rect">
            <a:avLst/>
          </a:prstGeom>
        </p:spPr>
      </p:pic>
    </p:spTree>
    <p:extLst>
      <p:ext uri="{BB962C8B-B14F-4D97-AF65-F5344CB8AC3E}">
        <p14:creationId xmlns:p14="http://schemas.microsoft.com/office/powerpoint/2010/main" val="5196458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E285-ED5B-4052-85DE-FE9F1856199C}"/>
              </a:ext>
            </a:extLst>
          </p:cNvPr>
          <p:cNvSpPr>
            <a:spLocks noGrp="1"/>
          </p:cNvSpPr>
          <p:nvPr>
            <p:ph type="title"/>
          </p:nvPr>
        </p:nvSpPr>
        <p:spPr/>
        <p:txBody>
          <a:bodyPr>
            <a:normAutofit/>
          </a:bodyPr>
          <a:lstStyle/>
          <a:p>
            <a:pPr algn="ctr"/>
            <a:r>
              <a:rPr lang="en-US" sz="4800" dirty="0"/>
              <a:t>findings </a:t>
            </a:r>
            <a:endParaRPr lang="en-SG" sz="4800" dirty="0"/>
          </a:p>
        </p:txBody>
      </p:sp>
      <p:sp>
        <p:nvSpPr>
          <p:cNvPr id="3" name="Content Placeholder 2">
            <a:extLst>
              <a:ext uri="{FF2B5EF4-FFF2-40B4-BE49-F238E27FC236}">
                <a16:creationId xmlns:a16="http://schemas.microsoft.com/office/drawing/2014/main" id="{99E4F66D-E7F8-40A9-8FF9-F14251C27C00}"/>
              </a:ext>
            </a:extLst>
          </p:cNvPr>
          <p:cNvSpPr>
            <a:spLocks noGrp="1"/>
          </p:cNvSpPr>
          <p:nvPr>
            <p:ph idx="1"/>
          </p:nvPr>
        </p:nvSpPr>
        <p:spPr/>
        <p:txBody>
          <a:bodyPr/>
          <a:lstStyle/>
          <a:p>
            <a:r>
              <a:rPr lang="en-US" dirty="0"/>
              <a:t>What we have here is an example of one of the top venues in Toronto. We could do that on all the locations that we want to go so that we can have an overview of the crime recorded in those places. </a:t>
            </a:r>
          </a:p>
          <a:p>
            <a:r>
              <a:rPr lang="en-US" dirty="0"/>
              <a:t>With this data, the tourist could be better prepared what she is going to face heading to the destination, or even changing the destination because of the crime recorded there is too high</a:t>
            </a:r>
            <a:r>
              <a:rPr lang="en-SG" dirty="0"/>
              <a:t>. She could also determine what is the best time/day/month to head to the area so that she could feel safer.</a:t>
            </a:r>
          </a:p>
          <a:p>
            <a:endParaRPr lang="en-SG" dirty="0"/>
          </a:p>
          <a:p>
            <a:endParaRPr lang="en-US" dirty="0"/>
          </a:p>
        </p:txBody>
      </p:sp>
    </p:spTree>
    <p:extLst>
      <p:ext uri="{BB962C8B-B14F-4D97-AF65-F5344CB8AC3E}">
        <p14:creationId xmlns:p14="http://schemas.microsoft.com/office/powerpoint/2010/main" val="3131357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E285-ED5B-4052-85DE-FE9F1856199C}"/>
              </a:ext>
            </a:extLst>
          </p:cNvPr>
          <p:cNvSpPr>
            <a:spLocks noGrp="1"/>
          </p:cNvSpPr>
          <p:nvPr>
            <p:ph type="title"/>
          </p:nvPr>
        </p:nvSpPr>
        <p:spPr/>
        <p:txBody>
          <a:bodyPr>
            <a:normAutofit/>
          </a:bodyPr>
          <a:lstStyle/>
          <a:p>
            <a:pPr algn="ctr"/>
            <a:r>
              <a:rPr lang="en-US" sz="4800" dirty="0"/>
              <a:t>improvements</a:t>
            </a:r>
            <a:endParaRPr lang="en-SG" sz="4800" dirty="0"/>
          </a:p>
        </p:txBody>
      </p:sp>
      <p:sp>
        <p:nvSpPr>
          <p:cNvPr id="3" name="Content Placeholder 2">
            <a:extLst>
              <a:ext uri="{FF2B5EF4-FFF2-40B4-BE49-F238E27FC236}">
                <a16:creationId xmlns:a16="http://schemas.microsoft.com/office/drawing/2014/main" id="{99E4F66D-E7F8-40A9-8FF9-F14251C27C00}"/>
              </a:ext>
            </a:extLst>
          </p:cNvPr>
          <p:cNvSpPr>
            <a:spLocks noGrp="1"/>
          </p:cNvSpPr>
          <p:nvPr>
            <p:ph idx="1"/>
          </p:nvPr>
        </p:nvSpPr>
        <p:spPr/>
        <p:txBody>
          <a:bodyPr/>
          <a:lstStyle/>
          <a:p>
            <a:r>
              <a:rPr lang="en-US" dirty="0"/>
              <a:t>Using Foursquare API is great, but it comes with a downside:</a:t>
            </a:r>
          </a:p>
          <a:p>
            <a:pPr lvl="1"/>
            <a:r>
              <a:rPr lang="en-US" dirty="0"/>
              <a:t>Not all data could be retrieved e.g. Top Picks</a:t>
            </a:r>
          </a:p>
          <a:p>
            <a:pPr lvl="1"/>
            <a:r>
              <a:rPr lang="en-US" dirty="0"/>
              <a:t>Tips are only given one per venue, no overview ( might affect the choice of destination)</a:t>
            </a:r>
          </a:p>
          <a:p>
            <a:r>
              <a:rPr lang="en-GB" sz="1600" dirty="0"/>
              <a:t>I have to declare that the prediction of crime rate happening around the area was clear as the data given by the Toronto police department shows a 4-year data set. The data set shows that in the 4 years, for the month of May, it is quite clear that which time/day/month has a dipped and rise in crimes. There were no ambiguity in the data that shows a flat line. Hence, taking the data as it is, I assume that, if everything else stays the same, the crime data in Toronto would not differ as much.</a:t>
            </a:r>
            <a:endParaRPr lang="en-US" sz="1600" dirty="0"/>
          </a:p>
          <a:p>
            <a:pPr lvl="1"/>
            <a:r>
              <a:rPr lang="en-SG" dirty="0"/>
              <a:t>Not all country provide crime data, might have to think of other way </a:t>
            </a:r>
          </a:p>
        </p:txBody>
      </p:sp>
    </p:spTree>
    <p:extLst>
      <p:ext uri="{BB962C8B-B14F-4D97-AF65-F5344CB8AC3E}">
        <p14:creationId xmlns:p14="http://schemas.microsoft.com/office/powerpoint/2010/main" val="959454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E285-ED5B-4052-85DE-FE9F1856199C}"/>
              </a:ext>
            </a:extLst>
          </p:cNvPr>
          <p:cNvSpPr>
            <a:spLocks noGrp="1"/>
          </p:cNvSpPr>
          <p:nvPr>
            <p:ph type="title"/>
          </p:nvPr>
        </p:nvSpPr>
        <p:spPr/>
        <p:txBody>
          <a:bodyPr>
            <a:normAutofit/>
          </a:bodyPr>
          <a:lstStyle/>
          <a:p>
            <a:pPr algn="ctr"/>
            <a:r>
              <a:rPr lang="en-US" sz="4800" dirty="0"/>
              <a:t>Conclusion</a:t>
            </a:r>
            <a:endParaRPr lang="en-SG" sz="4800" dirty="0"/>
          </a:p>
        </p:txBody>
      </p:sp>
      <p:sp>
        <p:nvSpPr>
          <p:cNvPr id="3" name="Content Placeholder 2">
            <a:extLst>
              <a:ext uri="{FF2B5EF4-FFF2-40B4-BE49-F238E27FC236}">
                <a16:creationId xmlns:a16="http://schemas.microsoft.com/office/drawing/2014/main" id="{99E4F66D-E7F8-40A9-8FF9-F14251C27C00}"/>
              </a:ext>
            </a:extLst>
          </p:cNvPr>
          <p:cNvSpPr>
            <a:spLocks noGrp="1"/>
          </p:cNvSpPr>
          <p:nvPr>
            <p:ph idx="1"/>
          </p:nvPr>
        </p:nvSpPr>
        <p:spPr/>
        <p:txBody>
          <a:bodyPr/>
          <a:lstStyle/>
          <a:p>
            <a:r>
              <a:rPr lang="en-GB" dirty="0"/>
              <a:t>The idea for the Capstone Project is to show that when driven by venue and location data from Foursquare, backed up with open source crime data, that it is possible to present the cautious and nervous traveller with a list of attractions to visit supplemented with a graphics showing the occurrence of crime in the region of the venue. </a:t>
            </a:r>
            <a:endParaRPr lang="en-SG" dirty="0"/>
          </a:p>
          <a:p>
            <a:endParaRPr lang="en-US" dirty="0"/>
          </a:p>
        </p:txBody>
      </p:sp>
    </p:spTree>
    <p:extLst>
      <p:ext uri="{BB962C8B-B14F-4D97-AF65-F5344CB8AC3E}">
        <p14:creationId xmlns:p14="http://schemas.microsoft.com/office/powerpoint/2010/main" val="71908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0" y="454738"/>
            <a:ext cx="11029616" cy="1188720"/>
          </a:xfrm>
        </p:spPr>
        <p:txBody>
          <a:bodyPr/>
          <a:lstStyle/>
          <a:p>
            <a:r>
              <a:rPr lang="en-US" dirty="0"/>
              <a:t>A LITTLE ABOUT ME – I LOVE TO TRAVEL</a:t>
            </a:r>
          </a:p>
        </p:txBody>
      </p:sp>
      <p:sp>
        <p:nvSpPr>
          <p:cNvPr id="6" name="Rectangle 5">
            <a:extLst>
              <a:ext uri="{FF2B5EF4-FFF2-40B4-BE49-F238E27FC236}">
                <a16:creationId xmlns:a16="http://schemas.microsoft.com/office/drawing/2014/main" id="{6FFDE204-1D84-48A7-85FF-5647B8473C46}"/>
              </a:ext>
            </a:extLst>
          </p:cNvPr>
          <p:cNvSpPr/>
          <p:nvPr/>
        </p:nvSpPr>
        <p:spPr>
          <a:xfrm>
            <a:off x="2088161" y="2644170"/>
            <a:ext cx="7065743" cy="784830"/>
          </a:xfrm>
          <a:prstGeom prst="rect">
            <a:avLst/>
          </a:prstGeom>
        </p:spPr>
        <p:txBody>
          <a:bodyPr wrap="square">
            <a:spAutoFit/>
          </a:bodyPr>
          <a:lstStyle/>
          <a:p>
            <a:pPr marL="285750" indent="-285750">
              <a:lnSpc>
                <a:spcPct val="150000"/>
              </a:lnSpc>
              <a:buFontTx/>
              <a:buChar char="˃"/>
            </a:pPr>
            <a:r>
              <a:rPr lang="en-GB" dirty="0">
                <a:solidFill>
                  <a:srgbClr val="24292E"/>
                </a:solidFill>
                <a:latin typeface="Century Schoolbook" panose="02040604050505020304" pitchFamily="18" charset="0"/>
              </a:rPr>
              <a:t>Hundreds, or even thousands of different sites to research on</a:t>
            </a:r>
          </a:p>
          <a:p>
            <a:pPr marL="285750" indent="-285750">
              <a:buFontTx/>
              <a:buChar char="˃"/>
            </a:pPr>
            <a:r>
              <a:rPr lang="en-GB" dirty="0">
                <a:solidFill>
                  <a:srgbClr val="24292E"/>
                </a:solidFill>
                <a:latin typeface="Century Schoolbook" panose="02040604050505020304" pitchFamily="18" charset="0"/>
              </a:rPr>
              <a:t>Months of preparation</a:t>
            </a:r>
          </a:p>
        </p:txBody>
      </p:sp>
      <p:sp>
        <p:nvSpPr>
          <p:cNvPr id="7" name="Title 1">
            <a:extLst>
              <a:ext uri="{FF2B5EF4-FFF2-40B4-BE49-F238E27FC236}">
                <a16:creationId xmlns:a16="http://schemas.microsoft.com/office/drawing/2014/main" id="{F7FE5008-1F09-4442-B8DB-5CC908176537}"/>
              </a:ext>
            </a:extLst>
          </p:cNvPr>
          <p:cNvSpPr txBox="1">
            <a:spLocks/>
          </p:cNvSpPr>
          <p:nvPr/>
        </p:nvSpPr>
        <p:spPr>
          <a:xfrm>
            <a:off x="5621033" y="1119622"/>
            <a:ext cx="7325844"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But, planning?</a:t>
            </a:r>
          </a:p>
        </p:txBody>
      </p:sp>
      <p:sp>
        <p:nvSpPr>
          <p:cNvPr id="9" name="Rectangle 8">
            <a:extLst>
              <a:ext uri="{FF2B5EF4-FFF2-40B4-BE49-F238E27FC236}">
                <a16:creationId xmlns:a16="http://schemas.microsoft.com/office/drawing/2014/main" id="{F9DBAB1E-5A8C-4725-81A5-7A4F26BF52A3}"/>
              </a:ext>
            </a:extLst>
          </p:cNvPr>
          <p:cNvSpPr/>
          <p:nvPr/>
        </p:nvSpPr>
        <p:spPr>
          <a:xfrm>
            <a:off x="2952701" y="3836315"/>
            <a:ext cx="6286593" cy="461665"/>
          </a:xfrm>
          <a:prstGeom prst="rect">
            <a:avLst/>
          </a:prstGeom>
        </p:spPr>
        <p:txBody>
          <a:bodyPr wrap="none">
            <a:spAutoFit/>
          </a:bodyPr>
          <a:lstStyle/>
          <a:p>
            <a:r>
              <a:rPr lang="en-GB" sz="2400" i="1" dirty="0">
                <a:solidFill>
                  <a:srgbClr val="24292E"/>
                </a:solidFill>
                <a:latin typeface="+mj-lt"/>
              </a:rPr>
              <a:t>How prepared must I be in a foreign country?</a:t>
            </a:r>
            <a:r>
              <a:rPr lang="en-GB" sz="2400" dirty="0">
                <a:solidFill>
                  <a:srgbClr val="24292E"/>
                </a:solidFill>
                <a:latin typeface="+mj-lt"/>
              </a:rPr>
              <a:t> </a:t>
            </a:r>
          </a:p>
        </p:txBody>
      </p:sp>
      <p:sp>
        <p:nvSpPr>
          <p:cNvPr id="10" name="Rectangle 9">
            <a:extLst>
              <a:ext uri="{FF2B5EF4-FFF2-40B4-BE49-F238E27FC236}">
                <a16:creationId xmlns:a16="http://schemas.microsoft.com/office/drawing/2014/main" id="{E7DC310B-EB04-4624-8432-A49B7BD34BBC}"/>
              </a:ext>
            </a:extLst>
          </p:cNvPr>
          <p:cNvSpPr/>
          <p:nvPr/>
        </p:nvSpPr>
        <p:spPr>
          <a:xfrm>
            <a:off x="2088161" y="4549659"/>
            <a:ext cx="7762675" cy="1700209"/>
          </a:xfrm>
          <a:prstGeom prst="rect">
            <a:avLst/>
          </a:prstGeom>
        </p:spPr>
        <p:txBody>
          <a:bodyPr wrap="square">
            <a:spAutoFit/>
          </a:bodyPr>
          <a:lstStyle/>
          <a:p>
            <a:pPr algn="ctr">
              <a:lnSpc>
                <a:spcPct val="150000"/>
              </a:lnSpc>
            </a:pPr>
            <a:r>
              <a:rPr lang="en-GB" dirty="0">
                <a:solidFill>
                  <a:srgbClr val="24292E"/>
                </a:solidFill>
                <a:latin typeface="Century Schoolbook" panose="02040604050505020304" pitchFamily="18" charset="0"/>
              </a:rPr>
              <a:t>This solution would be for </a:t>
            </a:r>
          </a:p>
          <a:p>
            <a:pPr marL="285750" indent="-285750">
              <a:lnSpc>
                <a:spcPct val="150000"/>
              </a:lnSpc>
              <a:buFontTx/>
              <a:buChar char="˃"/>
            </a:pPr>
            <a:r>
              <a:rPr lang="en-GB" i="1" dirty="0">
                <a:solidFill>
                  <a:srgbClr val="24292E"/>
                </a:solidFill>
                <a:latin typeface="Century Schoolbook" panose="02040604050505020304" pitchFamily="18" charset="0"/>
              </a:rPr>
              <a:t>travellers</a:t>
            </a:r>
            <a:r>
              <a:rPr lang="en-GB" dirty="0">
                <a:solidFill>
                  <a:srgbClr val="24292E"/>
                </a:solidFill>
                <a:latin typeface="Century Schoolbook" panose="02040604050505020304" pitchFamily="18" charset="0"/>
              </a:rPr>
              <a:t> who wants to stay safe while having fun</a:t>
            </a:r>
          </a:p>
          <a:p>
            <a:pPr marL="285750" indent="-285750">
              <a:lnSpc>
                <a:spcPct val="150000"/>
              </a:lnSpc>
              <a:buFontTx/>
              <a:buChar char="˃"/>
            </a:pPr>
            <a:r>
              <a:rPr lang="en-GB" dirty="0">
                <a:solidFill>
                  <a:srgbClr val="24292E"/>
                </a:solidFill>
                <a:latin typeface="Century Schoolbook" panose="02040604050505020304" pitchFamily="18" charset="0"/>
              </a:rPr>
              <a:t>people who are </a:t>
            </a:r>
            <a:r>
              <a:rPr lang="en-GB" i="1" dirty="0">
                <a:solidFill>
                  <a:srgbClr val="24292E"/>
                </a:solidFill>
                <a:latin typeface="Century Schoolbook" panose="02040604050505020304" pitchFamily="18" charset="0"/>
              </a:rPr>
              <a:t>moving to a new neighbourhood</a:t>
            </a:r>
            <a:r>
              <a:rPr lang="en-GB" dirty="0">
                <a:solidFill>
                  <a:srgbClr val="24292E"/>
                </a:solidFill>
                <a:latin typeface="Century Schoolbook" panose="02040604050505020304" pitchFamily="18" charset="0"/>
              </a:rPr>
              <a:t> and wants to know the vicinity a little better</a:t>
            </a:r>
          </a:p>
        </p:txBody>
      </p:sp>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5">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DB0D3F-6077-470D-935F-EBA67CC05B50}"/>
              </a:ext>
            </a:extLst>
          </p:cNvPr>
          <p:cNvSpPr>
            <a:spLocks noGrp="1"/>
          </p:cNvSpPr>
          <p:nvPr>
            <p:ph type="title"/>
          </p:nvPr>
        </p:nvSpPr>
        <p:spPr>
          <a:xfrm>
            <a:off x="446533" y="1552397"/>
            <a:ext cx="7231784" cy="3654081"/>
          </a:xfrm>
        </p:spPr>
        <p:txBody>
          <a:bodyPr vert="horz" lIns="91440" tIns="45720" rIns="91440" bIns="45720" rtlCol="0" anchor="ctr">
            <a:normAutofit fontScale="90000"/>
          </a:bodyPr>
          <a:lstStyle/>
          <a:p>
            <a:r>
              <a:rPr lang="en-US" sz="5400" dirty="0">
                <a:solidFill>
                  <a:schemeClr val="tx2"/>
                </a:solidFill>
              </a:rPr>
              <a:t>Let’s use Toronto, </a:t>
            </a:r>
            <a:r>
              <a:rPr lang="en-US" sz="5400" dirty="0" err="1">
                <a:solidFill>
                  <a:schemeClr val="tx2"/>
                </a:solidFill>
              </a:rPr>
              <a:t>canada</a:t>
            </a:r>
            <a:r>
              <a:rPr lang="en-US" sz="5400" dirty="0">
                <a:solidFill>
                  <a:schemeClr val="tx2"/>
                </a:solidFill>
              </a:rPr>
              <a:t> as an example of the place I am travelling to</a:t>
            </a:r>
            <a:endParaRPr lang="en-US" sz="5400" b="0" kern="1200" cap="all" dirty="0">
              <a:solidFill>
                <a:schemeClr val="tx2"/>
              </a:solidFill>
              <a:latin typeface="+mj-lt"/>
              <a:ea typeface="+mj-ea"/>
              <a:cs typeface="+mj-cs"/>
            </a:endParaRPr>
          </a:p>
        </p:txBody>
      </p:sp>
      <p:sp>
        <p:nvSpPr>
          <p:cNvPr id="27" name="Rectangle 17">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98947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59BEDD-07E4-4013-9423-A7F35545307C}"/>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Toronto data set</a:t>
            </a:r>
            <a:br>
              <a:rPr lang="en-US" dirty="0">
                <a:solidFill>
                  <a:srgbClr val="FFFFFF"/>
                </a:solidFill>
              </a:rPr>
            </a:br>
            <a:endParaRPr lang="en-SG" dirty="0">
              <a:solidFill>
                <a:srgbClr val="FFFFFF"/>
              </a:solidFill>
            </a:endParaRPr>
          </a:p>
        </p:txBody>
      </p:sp>
      <p:sp>
        <p:nvSpPr>
          <p:cNvPr id="3" name="Content Placeholder 2">
            <a:extLst>
              <a:ext uri="{FF2B5EF4-FFF2-40B4-BE49-F238E27FC236}">
                <a16:creationId xmlns:a16="http://schemas.microsoft.com/office/drawing/2014/main" id="{3E421EA3-0AE1-4F6A-A299-3C4F3FA11DFF}"/>
              </a:ext>
            </a:extLst>
          </p:cNvPr>
          <p:cNvSpPr>
            <a:spLocks noGrp="1"/>
          </p:cNvSpPr>
          <p:nvPr>
            <p:ph idx="1"/>
          </p:nvPr>
        </p:nvSpPr>
        <p:spPr>
          <a:xfrm>
            <a:off x="601255" y="2177142"/>
            <a:ext cx="3409782" cy="3823607"/>
          </a:xfrm>
        </p:spPr>
        <p:txBody>
          <a:bodyPr>
            <a:normAutofit/>
          </a:bodyPr>
          <a:lstStyle/>
          <a:p>
            <a:r>
              <a:rPr lang="en-US" dirty="0">
                <a:solidFill>
                  <a:srgbClr val="FFFFFF"/>
                </a:solidFill>
              </a:rPr>
              <a:t>Scrapping postal codes data from Wikipedia</a:t>
            </a:r>
          </a:p>
          <a:p>
            <a:r>
              <a:rPr lang="en-US" dirty="0">
                <a:solidFill>
                  <a:srgbClr val="FFFFFF"/>
                </a:solidFill>
              </a:rPr>
              <a:t>Using data given by IBM in week 3</a:t>
            </a:r>
            <a:endParaRPr lang="en-SG" dirty="0">
              <a:solidFill>
                <a:srgbClr val="FFFFFF"/>
              </a:solidFill>
            </a:endParaRPr>
          </a:p>
        </p:txBody>
      </p:sp>
      <p:pic>
        <p:nvPicPr>
          <p:cNvPr id="4" name="Content Placeholder 4" descr="A screenshot of a cell phone&#10;&#10;Description automatically generated">
            <a:extLst>
              <a:ext uri="{FF2B5EF4-FFF2-40B4-BE49-F238E27FC236}">
                <a16:creationId xmlns:a16="http://schemas.microsoft.com/office/drawing/2014/main" id="{70AB5942-C708-4DF4-9402-ACB610FE5DE2}"/>
              </a:ext>
            </a:extLst>
          </p:cNvPr>
          <p:cNvPicPr>
            <a:picLocks noChangeAspect="1"/>
          </p:cNvPicPr>
          <p:nvPr/>
        </p:nvPicPr>
        <p:blipFill>
          <a:blip r:embed="rId2"/>
          <a:stretch>
            <a:fillRect/>
          </a:stretch>
        </p:blipFill>
        <p:spPr>
          <a:xfrm>
            <a:off x="4592231" y="2182083"/>
            <a:ext cx="6831503" cy="2476421"/>
          </a:xfrm>
          <a:prstGeom prst="rect">
            <a:avLst/>
          </a:prstGeom>
        </p:spPr>
      </p:pic>
    </p:spTree>
    <p:extLst>
      <p:ext uri="{BB962C8B-B14F-4D97-AF65-F5344CB8AC3E}">
        <p14:creationId xmlns:p14="http://schemas.microsoft.com/office/powerpoint/2010/main" val="334304854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31">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530A2F67-985D-4BE6-B444-DFA4D944B82D}"/>
              </a:ext>
            </a:extLst>
          </p:cNvPr>
          <p:cNvPicPr>
            <a:picLocks noChangeAspect="1"/>
          </p:cNvPicPr>
          <p:nvPr/>
        </p:nvPicPr>
        <p:blipFill rotWithShape="1">
          <a:blip r:embed="rId2"/>
          <a:srcRect r="22558"/>
          <a:stretch/>
        </p:blipFill>
        <p:spPr>
          <a:xfrm>
            <a:off x="645244" y="447234"/>
            <a:ext cx="10905963" cy="3450273"/>
          </a:xfrm>
          <a:prstGeom prst="rect">
            <a:avLst/>
          </a:prstGeom>
        </p:spPr>
      </p:pic>
      <p:sp>
        <p:nvSpPr>
          <p:cNvPr id="43" name="Rectangle 3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3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949770F-8CD8-4A63-A446-4EFA1AAC0200}"/>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dirty="0">
                <a:solidFill>
                  <a:srgbClr val="FFFFFF"/>
                </a:solidFill>
              </a:rPr>
              <a:t>Redefine data</a:t>
            </a:r>
          </a:p>
        </p:txBody>
      </p:sp>
      <p:sp>
        <p:nvSpPr>
          <p:cNvPr id="45" name="Content Placeholder 28">
            <a:extLst>
              <a:ext uri="{FF2B5EF4-FFF2-40B4-BE49-F238E27FC236}">
                <a16:creationId xmlns:a16="http://schemas.microsoft.com/office/drawing/2014/main" id="{F8050C98-DCB0-4F42-A092-5FA4CA46C551}"/>
              </a:ext>
            </a:extLst>
          </p:cNvPr>
          <p:cNvSpPr>
            <a:spLocks noGrp="1"/>
          </p:cNvSpPr>
          <p:nvPr>
            <p:ph idx="1"/>
          </p:nvPr>
        </p:nvSpPr>
        <p:spPr>
          <a:xfrm>
            <a:off x="4271491" y="4596992"/>
            <a:ext cx="7240909" cy="1607012"/>
          </a:xfrm>
        </p:spPr>
        <p:txBody>
          <a:bodyPr>
            <a:normAutofit/>
          </a:bodyPr>
          <a:lstStyle/>
          <a:p>
            <a:r>
              <a:rPr lang="en-US" dirty="0">
                <a:solidFill>
                  <a:srgbClr val="FFFFFF"/>
                </a:solidFill>
              </a:rPr>
              <a:t>Filtering out borough that contains the word Toronto</a:t>
            </a:r>
          </a:p>
          <a:p>
            <a:r>
              <a:rPr lang="en-US" dirty="0">
                <a:solidFill>
                  <a:srgbClr val="FFFFFF"/>
                </a:solidFill>
              </a:rPr>
              <a:t>Data now only contains borough from East, West, Central and Downtown Toronto</a:t>
            </a:r>
          </a:p>
        </p:txBody>
      </p:sp>
    </p:spTree>
    <p:extLst>
      <p:ext uri="{BB962C8B-B14F-4D97-AF65-F5344CB8AC3E}">
        <p14:creationId xmlns:p14="http://schemas.microsoft.com/office/powerpoint/2010/main" val="98150295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A969CB95-370E-456C-9693-AF571D40504C}"/>
              </a:ext>
            </a:extLst>
          </p:cNvPr>
          <p:cNvPicPr>
            <a:picLocks noChangeAspect="1"/>
          </p:cNvPicPr>
          <p:nvPr/>
        </p:nvPicPr>
        <p:blipFill>
          <a:blip r:embed="rId2"/>
          <a:stretch>
            <a:fillRect/>
          </a:stretch>
        </p:blipFill>
        <p:spPr>
          <a:xfrm>
            <a:off x="447234" y="787879"/>
            <a:ext cx="11301984" cy="2768983"/>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2584887-65DC-41EF-8AEC-C773C70216FD}"/>
              </a:ext>
            </a:extLst>
          </p:cNvPr>
          <p:cNvSpPr>
            <a:spLocks noGrp="1"/>
          </p:cNvSpPr>
          <p:nvPr>
            <p:ph type="title"/>
          </p:nvPr>
        </p:nvSpPr>
        <p:spPr>
          <a:xfrm>
            <a:off x="679600" y="4596992"/>
            <a:ext cx="3353432" cy="1607013"/>
          </a:xfrm>
        </p:spPr>
        <p:txBody>
          <a:bodyPr anchor="ctr">
            <a:normAutofit/>
          </a:bodyPr>
          <a:lstStyle/>
          <a:p>
            <a:r>
              <a:rPr lang="en-US" dirty="0">
                <a:solidFill>
                  <a:srgbClr val="FFFFFF"/>
                </a:solidFill>
              </a:rPr>
              <a:t>Getting venues nearby</a:t>
            </a:r>
            <a:endParaRPr lang="en-SG" dirty="0">
              <a:solidFill>
                <a:srgbClr val="FFFFFF"/>
              </a:solidFill>
            </a:endParaRPr>
          </a:p>
        </p:txBody>
      </p:sp>
      <p:sp>
        <p:nvSpPr>
          <p:cNvPr id="3" name="Content Placeholder 2">
            <a:extLst>
              <a:ext uri="{FF2B5EF4-FFF2-40B4-BE49-F238E27FC236}">
                <a16:creationId xmlns:a16="http://schemas.microsoft.com/office/drawing/2014/main" id="{20B1554A-CE6A-4746-BE9F-3F80A23D32E0}"/>
              </a:ext>
            </a:extLst>
          </p:cNvPr>
          <p:cNvSpPr>
            <a:spLocks noGrp="1"/>
          </p:cNvSpPr>
          <p:nvPr>
            <p:ph idx="1"/>
          </p:nvPr>
        </p:nvSpPr>
        <p:spPr>
          <a:xfrm>
            <a:off x="4271491" y="4596992"/>
            <a:ext cx="7240909" cy="1607012"/>
          </a:xfrm>
        </p:spPr>
        <p:txBody>
          <a:bodyPr>
            <a:normAutofit/>
          </a:bodyPr>
          <a:lstStyle/>
          <a:p>
            <a:r>
              <a:rPr lang="en-US" dirty="0">
                <a:solidFill>
                  <a:srgbClr val="FFFFFF"/>
                </a:solidFill>
              </a:rPr>
              <a:t>Using the </a:t>
            </a:r>
            <a:r>
              <a:rPr lang="en-US" dirty="0" err="1">
                <a:solidFill>
                  <a:srgbClr val="FFFFFF"/>
                </a:solidFill>
              </a:rPr>
              <a:t>getnearby</a:t>
            </a:r>
            <a:r>
              <a:rPr lang="en-US" dirty="0">
                <a:solidFill>
                  <a:srgbClr val="FFFFFF"/>
                </a:solidFill>
              </a:rPr>
              <a:t> venue function to find all the nearby neighborhood venues</a:t>
            </a:r>
          </a:p>
        </p:txBody>
      </p:sp>
    </p:spTree>
    <p:extLst>
      <p:ext uri="{BB962C8B-B14F-4D97-AF65-F5344CB8AC3E}">
        <p14:creationId xmlns:p14="http://schemas.microsoft.com/office/powerpoint/2010/main" val="130896770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6B1E78B-9397-434F-860B-E475F443EF7C}"/>
              </a:ext>
            </a:extLst>
          </p:cNvPr>
          <p:cNvSpPr>
            <a:spLocks noGrp="1"/>
          </p:cNvSpPr>
          <p:nvPr>
            <p:ph type="title"/>
          </p:nvPr>
        </p:nvSpPr>
        <p:spPr>
          <a:xfrm>
            <a:off x="601255" y="702155"/>
            <a:ext cx="3409783" cy="1300365"/>
          </a:xfrm>
        </p:spPr>
        <p:txBody>
          <a:bodyPr>
            <a:normAutofit/>
          </a:bodyPr>
          <a:lstStyle/>
          <a:p>
            <a:r>
              <a:rPr lang="en-US" dirty="0">
                <a:solidFill>
                  <a:srgbClr val="FFFFFF"/>
                </a:solidFill>
              </a:rPr>
              <a:t>One hot encoding</a:t>
            </a:r>
            <a:endParaRPr lang="en-SG" dirty="0">
              <a:solidFill>
                <a:srgbClr val="FFFFFF"/>
              </a:solidFill>
            </a:endParaRPr>
          </a:p>
        </p:txBody>
      </p:sp>
      <p:sp>
        <p:nvSpPr>
          <p:cNvPr id="3" name="Content Placeholder 2">
            <a:extLst>
              <a:ext uri="{FF2B5EF4-FFF2-40B4-BE49-F238E27FC236}">
                <a16:creationId xmlns:a16="http://schemas.microsoft.com/office/drawing/2014/main" id="{9E8C7538-D5F0-457F-85D8-1FF3FF4584CB}"/>
              </a:ext>
            </a:extLst>
          </p:cNvPr>
          <p:cNvSpPr>
            <a:spLocks noGrp="1"/>
          </p:cNvSpPr>
          <p:nvPr>
            <p:ph idx="1"/>
          </p:nvPr>
        </p:nvSpPr>
        <p:spPr>
          <a:xfrm>
            <a:off x="601255" y="2177142"/>
            <a:ext cx="3409782" cy="3823607"/>
          </a:xfrm>
        </p:spPr>
        <p:txBody>
          <a:bodyPr>
            <a:normAutofit/>
          </a:bodyPr>
          <a:lstStyle/>
          <a:p>
            <a:r>
              <a:rPr lang="en-US" dirty="0">
                <a:solidFill>
                  <a:srgbClr val="FFFFFF"/>
                </a:solidFill>
              </a:rPr>
              <a:t>There are 238 different categories of venues we have nearby</a:t>
            </a:r>
          </a:p>
          <a:p>
            <a:r>
              <a:rPr lang="en-US" dirty="0">
                <a:solidFill>
                  <a:srgbClr val="FFFFFF"/>
                </a:solidFill>
              </a:rPr>
              <a:t>Finding the probability of the venues to determine the top few venues in the area</a:t>
            </a:r>
          </a:p>
          <a:p>
            <a:endParaRPr lang="en-SG" dirty="0">
              <a:solidFill>
                <a:srgbClr val="FFFFFF"/>
              </a:solidFill>
            </a:endParaRPr>
          </a:p>
        </p:txBody>
      </p:sp>
      <p:pic>
        <p:nvPicPr>
          <p:cNvPr id="4" name="Picture 3">
            <a:extLst>
              <a:ext uri="{FF2B5EF4-FFF2-40B4-BE49-F238E27FC236}">
                <a16:creationId xmlns:a16="http://schemas.microsoft.com/office/drawing/2014/main" id="{7782AAE3-9261-4D0A-B0AF-58F51D02619C}"/>
              </a:ext>
            </a:extLst>
          </p:cNvPr>
          <p:cNvPicPr>
            <a:picLocks noChangeAspect="1"/>
          </p:cNvPicPr>
          <p:nvPr/>
        </p:nvPicPr>
        <p:blipFill>
          <a:blip r:embed="rId2"/>
          <a:stretch>
            <a:fillRect/>
          </a:stretch>
        </p:blipFill>
        <p:spPr>
          <a:xfrm>
            <a:off x="4592231" y="1379382"/>
            <a:ext cx="6831503" cy="4081823"/>
          </a:xfrm>
          <a:prstGeom prst="rect">
            <a:avLst/>
          </a:prstGeom>
        </p:spPr>
      </p:pic>
    </p:spTree>
    <p:extLst>
      <p:ext uri="{BB962C8B-B14F-4D97-AF65-F5344CB8AC3E}">
        <p14:creationId xmlns:p14="http://schemas.microsoft.com/office/powerpoint/2010/main" val="238693263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7">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19">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1">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3">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8" name="Rectangle 25">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7">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9">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descr="A screenshot of a cell phone&#10;&#10;Description automatically generated">
            <a:extLst>
              <a:ext uri="{FF2B5EF4-FFF2-40B4-BE49-F238E27FC236}">
                <a16:creationId xmlns:a16="http://schemas.microsoft.com/office/drawing/2014/main" id="{0ED76A30-B0D7-41FD-9373-6D8DDB1B3F53}"/>
              </a:ext>
            </a:extLst>
          </p:cNvPr>
          <p:cNvPicPr>
            <a:picLocks noChangeAspect="1"/>
          </p:cNvPicPr>
          <p:nvPr/>
        </p:nvPicPr>
        <p:blipFill rotWithShape="1">
          <a:blip r:embed="rId2"/>
          <a:srcRect t="18469" r="-1" b="4695"/>
          <a:stretch/>
        </p:blipFill>
        <p:spPr>
          <a:xfrm>
            <a:off x="446532" y="599725"/>
            <a:ext cx="11292143" cy="3557252"/>
          </a:xfrm>
          <a:prstGeom prst="rect">
            <a:avLst/>
          </a:prstGeom>
        </p:spPr>
      </p:pic>
      <p:sp>
        <p:nvSpPr>
          <p:cNvPr id="34" name="Rectangle 33">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2CB1CC-00B5-40A8-9169-40129C110998}"/>
              </a:ext>
            </a:extLst>
          </p:cNvPr>
          <p:cNvSpPr>
            <a:spLocks noGrp="1"/>
          </p:cNvSpPr>
          <p:nvPr>
            <p:ph type="title"/>
          </p:nvPr>
        </p:nvSpPr>
        <p:spPr>
          <a:xfrm>
            <a:off x="627120" y="4319752"/>
            <a:ext cx="10947620" cy="1173792"/>
          </a:xfrm>
        </p:spPr>
        <p:txBody>
          <a:bodyPr vert="horz" lIns="91440" tIns="45720" rIns="91440" bIns="45720" rtlCol="0" anchor="b">
            <a:normAutofit/>
          </a:bodyPr>
          <a:lstStyle/>
          <a:p>
            <a:r>
              <a:rPr lang="en-US" dirty="0">
                <a:solidFill>
                  <a:srgbClr val="FFFFFF"/>
                </a:solidFill>
              </a:rPr>
              <a:t>Grouping the results by neighborhood</a:t>
            </a:r>
          </a:p>
        </p:txBody>
      </p:sp>
    </p:spTree>
    <p:extLst>
      <p:ext uri="{BB962C8B-B14F-4D97-AF65-F5344CB8AC3E}">
        <p14:creationId xmlns:p14="http://schemas.microsoft.com/office/powerpoint/2010/main" val="2738076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BC75CB-7D0F-4FA6-8CF0-B4D3F6B60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B2B7FE1-7C65-43D0-B408-6986D65BAA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3" name="Rectangle 12">
              <a:extLst>
                <a:ext uri="{FF2B5EF4-FFF2-40B4-BE49-F238E27FC236}">
                  <a16:creationId xmlns:a16="http://schemas.microsoft.com/office/drawing/2014/main" id="{A7E90FFC-D91A-4F4A-88DC-42BF266F89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038FB0B-EBC4-4A9F-9698-4C81FC8CA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DE1CC2D-EEB2-4D40-81C7-498244512DDE}"/>
              </a:ext>
            </a:extLst>
          </p:cNvPr>
          <p:cNvSpPr>
            <a:spLocks noGrp="1"/>
          </p:cNvSpPr>
          <p:nvPr>
            <p:ph type="title"/>
          </p:nvPr>
        </p:nvSpPr>
        <p:spPr>
          <a:xfrm>
            <a:off x="584200" y="1006956"/>
            <a:ext cx="3412067" cy="1372177"/>
          </a:xfrm>
        </p:spPr>
        <p:txBody>
          <a:bodyPr anchor="ctr">
            <a:normAutofit/>
          </a:bodyPr>
          <a:lstStyle/>
          <a:p>
            <a:pPr algn="ctr"/>
            <a:r>
              <a:rPr lang="en-US" dirty="0">
                <a:solidFill>
                  <a:srgbClr val="FFFFFF"/>
                </a:solidFill>
              </a:rPr>
              <a:t>FOURSQUARE API SEARCH</a:t>
            </a:r>
            <a:endParaRPr lang="en-SG" dirty="0">
              <a:solidFill>
                <a:srgbClr val="FFFFFF"/>
              </a:solidFill>
            </a:endParaRPr>
          </a:p>
        </p:txBody>
      </p:sp>
      <p:sp>
        <p:nvSpPr>
          <p:cNvPr id="3" name="Content Placeholder 2">
            <a:extLst>
              <a:ext uri="{FF2B5EF4-FFF2-40B4-BE49-F238E27FC236}">
                <a16:creationId xmlns:a16="http://schemas.microsoft.com/office/drawing/2014/main" id="{62C9EED5-46B4-47E3-9639-448CEBE6407A}"/>
              </a:ext>
            </a:extLst>
          </p:cNvPr>
          <p:cNvSpPr>
            <a:spLocks noGrp="1"/>
          </p:cNvSpPr>
          <p:nvPr>
            <p:ph idx="1"/>
          </p:nvPr>
        </p:nvSpPr>
        <p:spPr>
          <a:xfrm>
            <a:off x="581193" y="2438399"/>
            <a:ext cx="3415074" cy="3564467"/>
          </a:xfrm>
        </p:spPr>
        <p:txBody>
          <a:bodyPr>
            <a:normAutofit/>
          </a:bodyPr>
          <a:lstStyle/>
          <a:p>
            <a:r>
              <a:rPr lang="en-US" dirty="0">
                <a:solidFill>
                  <a:srgbClr val="FFFFFF"/>
                </a:solidFill>
              </a:rPr>
              <a:t>Searching for café in the studio district neighborhood, lots of results</a:t>
            </a:r>
            <a:endParaRPr lang="en-SG" dirty="0">
              <a:solidFill>
                <a:srgbClr val="FFFFFF"/>
              </a:solidFill>
            </a:endParaRPr>
          </a:p>
          <a:p>
            <a:r>
              <a:rPr lang="en-SG" dirty="0">
                <a:solidFill>
                  <a:srgbClr val="FFFFFF"/>
                </a:solidFill>
              </a:rPr>
              <a:t>Let’s go to Purple Penguin Café </a:t>
            </a:r>
            <a:endParaRPr lang="en-US" dirty="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2D17DCB2-8213-4020-A01D-578AE7934009}"/>
              </a:ext>
            </a:extLst>
          </p:cNvPr>
          <p:cNvPicPr>
            <a:picLocks noChangeAspect="1"/>
          </p:cNvPicPr>
          <p:nvPr/>
        </p:nvPicPr>
        <p:blipFill>
          <a:blip r:embed="rId2"/>
          <a:stretch>
            <a:fillRect/>
          </a:stretch>
        </p:blipFill>
        <p:spPr>
          <a:xfrm>
            <a:off x="4219453" y="2815441"/>
            <a:ext cx="7742742" cy="3387450"/>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C0D67FFD-16B3-4A6C-8FCD-65F1AF43E37F}"/>
              </a:ext>
            </a:extLst>
          </p:cNvPr>
          <p:cNvPicPr>
            <a:picLocks noChangeAspect="1"/>
          </p:cNvPicPr>
          <p:nvPr/>
        </p:nvPicPr>
        <p:blipFill>
          <a:blip r:embed="rId3"/>
          <a:stretch>
            <a:fillRect/>
          </a:stretch>
        </p:blipFill>
        <p:spPr>
          <a:xfrm>
            <a:off x="4193832" y="655109"/>
            <a:ext cx="7715935" cy="1967564"/>
          </a:xfrm>
          <a:prstGeom prst="rect">
            <a:avLst/>
          </a:prstGeom>
        </p:spPr>
      </p:pic>
    </p:spTree>
    <p:extLst>
      <p:ext uri="{BB962C8B-B14F-4D97-AF65-F5344CB8AC3E}">
        <p14:creationId xmlns:p14="http://schemas.microsoft.com/office/powerpoint/2010/main" val="224243750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710</Words>
  <Application>Microsoft Office PowerPoint</Application>
  <PresentationFormat>Widescreen</PresentationFormat>
  <Paragraphs>55</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Century Schoolbook</vt:lpstr>
      <vt:lpstr>Franklin Gothic Book</vt:lpstr>
      <vt:lpstr>Franklin Gothic Demi</vt:lpstr>
      <vt:lpstr>Wingdings 2</vt:lpstr>
      <vt:lpstr>DividendVTI</vt:lpstr>
      <vt:lpstr>PREDICTING SAFETY FOR TRAVELLING</vt:lpstr>
      <vt:lpstr>A LITTLE ABOUT ME – I LOVE TO TRAVEL</vt:lpstr>
      <vt:lpstr>Let’s use Toronto, canada as an example of the place I am travelling to</vt:lpstr>
      <vt:lpstr>Toronto data set </vt:lpstr>
      <vt:lpstr>Redefine data</vt:lpstr>
      <vt:lpstr>Getting venues nearby</vt:lpstr>
      <vt:lpstr>One hot encoding</vt:lpstr>
      <vt:lpstr>Grouping the results by neighborhood</vt:lpstr>
      <vt:lpstr>FOURSQUARE API SEARCH</vt:lpstr>
      <vt:lpstr>Reviews on foursquare api</vt:lpstr>
      <vt:lpstr>Moving on to the crime data</vt:lpstr>
      <vt:lpstr>DATA FROM TORONTO POLICE OPEN DATA SOURCE</vt:lpstr>
      <vt:lpstr>Toronto top 3 crimes</vt:lpstr>
      <vt:lpstr>Crime data</vt:lpstr>
      <vt:lpstr>Month of may</vt:lpstr>
      <vt:lpstr>Café location in heat map</vt:lpstr>
      <vt:lpstr>findings </vt:lpstr>
      <vt:lpstr>improvements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2020-06-11T11:34:29Z</dcterms:created>
  <dcterms:modified xsi:type="dcterms:W3CDTF">2020-06-11T11:48:02Z</dcterms:modified>
</cp:coreProperties>
</file>